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varScale="1">
        <p:scale>
          <a:sx n="49" d="100"/>
          <a:sy n="49" d="100"/>
        </p:scale>
        <p:origin x="2220" y="4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
<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commentAuthors" Target="commentAuthors.xml"/>
<Relationship Id="rId5" Type="http://schemas.openxmlformats.org/officeDocument/2006/relationships/notesMaster" Target="notesMasters/notesMaster1.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2021/12/1</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2021/12/1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2021/12/1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2021/12/1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2021/12/1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68135"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開催</a:t>
              </a:r>
              <a:endParaRPr kumimoji="1" lang="en-US" altLang="ja-JP" sz="1600" b="1" dirty="0" smtClean="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smtClean="0">
                  <a:latin typeface="メイリオ" panose="020B0604030504040204" pitchFamily="50" charset="-128"/>
                  <a:ea typeface="メイリオ" panose="020B0604030504040204" pitchFamily="50" charset="-128"/>
                </a:rPr>
                <a:t>本項目では、チェックリストを記入</a:t>
              </a:r>
              <a:r>
                <a:rPr kumimoji="1" lang="ja-JP" altLang="en-US" sz="1600" b="1" dirty="0">
                  <a:latin typeface="メイリオ" panose="020B0604030504040204" pitchFamily="50" charset="-128"/>
                  <a:ea typeface="メイリオ" panose="020B0604030504040204" pitchFamily="50" charset="-128"/>
                </a:rPr>
                <a:t>する前に</a:t>
              </a:r>
              <a:r>
                <a:rPr kumimoji="1" lang="ja-JP" altLang="en-US" sz="1600" b="1" dirty="0" smtClean="0">
                  <a:latin typeface="メイリオ" panose="020B0604030504040204" pitchFamily="50" charset="-128"/>
                  <a:ea typeface="メイリオ" panose="020B0604030504040204" pitchFamily="50" charset="-128"/>
                </a:rPr>
                <a:t>、イベントの</a:t>
              </a:r>
              <a:r>
                <a:rPr kumimoji="1" lang="ja-JP" altLang="en-US" sz="1600" b="1" dirty="0">
                  <a:latin typeface="メイリオ" panose="020B0604030504040204" pitchFamily="50" charset="-128"/>
                  <a:ea typeface="メイリオ" panose="020B0604030504040204" pitchFamily="50" charset="-128"/>
                </a:rPr>
                <a:t>情報をご登録ください</a:t>
              </a:r>
              <a:r>
                <a:rPr kumimoji="1" lang="ja-JP" altLang="en-US" sz="1600" b="1" dirty="0" smtClean="0">
                  <a:latin typeface="メイリオ" panose="020B0604030504040204" pitchFamily="50" charset="-128"/>
                  <a:ea typeface="メイリオ" panose="020B0604030504040204" pitchFamily="50" charset="-128"/>
                </a:rPr>
                <a:t>。</a:t>
              </a:r>
              <a:endParaRPr kumimoji="1" lang="en-US" altLang="ja-JP" sz="1600" b="1" dirty="0" smtClean="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smtClean="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39" name="正方形/長方形 38"/>
          <p:cNvSpPr/>
          <p:nvPr/>
        </p:nvSpPr>
        <p:spPr>
          <a:xfrm>
            <a:off x="166000" y="1993393"/>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213696" y="2846243"/>
            <a:ext cx="6821608" cy="712465"/>
            <a:chOff x="205684" y="2047413"/>
            <a:chExt cx="682160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開催日時</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605772" y="2359411"/>
              <a:ext cx="5421520" cy="388637"/>
              <a:chOff x="1605772" y="2325958"/>
              <a:chExt cx="5421520" cy="388637"/>
            </a:xfrm>
          </p:grpSpPr>
          <p:sp>
            <p:nvSpPr>
              <p:cNvPr id="59" name="テキスト ボックス 58"/>
              <p:cNvSpPr txBox="1"/>
              <p:nvPr/>
            </p:nvSpPr>
            <p:spPr>
              <a:xfrm>
                <a:off x="1605772" y="2325959"/>
                <a:ext cx="811601" cy="297518"/>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2205905" y="2325959"/>
                <a:ext cx="811601" cy="375679"/>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３年</a:t>
                </a: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325959"/>
                <a:ext cx="811601" cy="388635"/>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１２月</a:t>
                </a: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325959"/>
                <a:ext cx="811601" cy="388636"/>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325959"/>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325959"/>
                <a:ext cx="1204792" cy="297518"/>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　～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5822500" y="2325958"/>
                <a:ext cx="1204792" cy="307778"/>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471515" y="2325959"/>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219118" y="2014735"/>
            <a:ext cx="6458043" cy="802590"/>
            <a:chOff x="205683" y="6601509"/>
            <a:chExt cx="6458043" cy="802590"/>
          </a:xfrm>
        </p:grpSpPr>
        <p:sp>
          <p:nvSpPr>
            <p:cNvPr id="114" name="角丸四角形 113"/>
            <p:cNvSpPr/>
            <p:nvPr/>
          </p:nvSpPr>
          <p:spPr>
            <a:xfrm>
              <a:off x="205683" y="6601509"/>
              <a:ext cx="1355487" cy="777995"/>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チーム等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2" name="角丸四角形 111"/>
            <p:cNvSpPr/>
            <p:nvPr/>
          </p:nvSpPr>
          <p:spPr>
            <a:xfrm>
              <a:off x="1678208" y="6610034"/>
              <a:ext cx="4985518" cy="79406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grpSp>
      <p:grpSp>
        <p:nvGrpSpPr>
          <p:cNvPr id="116" name="グループ化 115"/>
          <p:cNvGrpSpPr/>
          <p:nvPr/>
        </p:nvGrpSpPr>
        <p:grpSpPr>
          <a:xfrm>
            <a:off x="21737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smtClean="0">
                  <a:solidFill>
                    <a:schemeClr val="tx1"/>
                  </a:solidFill>
                </a:rPr>
                <a:t>交野市福祉部高齢介護課</a:t>
              </a:r>
              <a:endParaRPr kumimoji="1" lang="ja-JP" altLang="en-US" sz="1350" dirty="0">
                <a:solidFill>
                  <a:schemeClr val="tx1"/>
                </a:solidFill>
              </a:endParaRPr>
            </a:p>
          </p:txBody>
        </p:sp>
      </p:grpSp>
      <p:grpSp>
        <p:nvGrpSpPr>
          <p:cNvPr id="119" name="グループ化 118"/>
          <p:cNvGrpSpPr/>
          <p:nvPr/>
        </p:nvGrpSpPr>
        <p:grpSpPr>
          <a:xfrm>
            <a:off x="21737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smtClean="0">
                  <a:solidFill>
                    <a:schemeClr val="tx1"/>
                  </a:solidFill>
                </a:rPr>
                <a:t>天野が原町５－５－１</a:t>
              </a:r>
              <a:endParaRPr kumimoji="1" lang="ja-JP" altLang="en-US" sz="1350" dirty="0">
                <a:solidFill>
                  <a:schemeClr val="tx1"/>
                </a:solidFill>
              </a:endParaRPr>
            </a:p>
          </p:txBody>
        </p:sp>
      </p:grpSp>
      <p:grpSp>
        <p:nvGrpSpPr>
          <p:cNvPr id="125" name="グループ化 124"/>
          <p:cNvGrpSpPr/>
          <p:nvPr/>
        </p:nvGrpSpPr>
        <p:grpSpPr>
          <a:xfrm>
            <a:off x="240560" y="5549224"/>
            <a:ext cx="6434001" cy="479641"/>
            <a:chOff x="187777" y="9242148"/>
            <a:chExt cx="6434001" cy="559771"/>
          </a:xfrm>
        </p:grpSpPr>
        <p:grpSp>
          <p:nvGrpSpPr>
            <p:cNvPr id="126" name="グループ化 125"/>
            <p:cNvGrpSpPr/>
            <p:nvPr/>
          </p:nvGrpSpPr>
          <p:grpSpPr>
            <a:xfrm>
              <a:off x="187777" y="9242148"/>
              <a:ext cx="6434001" cy="559771"/>
              <a:chOff x="167650" y="3399045"/>
              <a:chExt cx="6434001" cy="588221"/>
            </a:xfrm>
          </p:grpSpPr>
          <p:sp>
            <p:nvSpPr>
              <p:cNvPr id="130" name="角丸四角形 129"/>
              <p:cNvSpPr/>
              <p:nvPr/>
            </p:nvSpPr>
            <p:spPr>
              <a:xfrm>
                <a:off x="167650" y="3407740"/>
                <a:ext cx="1373394"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連絡先</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smtClean="0">
                    <a:solidFill>
                      <a:schemeClr val="tx1"/>
                    </a:solidFill>
                  </a:rPr>
                  <a:t>　　　　</a:t>
                </a:r>
                <a:r>
                  <a:rPr kumimoji="1" lang="en-US" altLang="ja-JP" sz="1350" dirty="0" smtClean="0">
                    <a:solidFill>
                      <a:schemeClr val="tx1"/>
                    </a:solidFill>
                  </a:rPr>
                  <a:t>072-893-6400</a:t>
                </a:r>
                <a:endParaRPr kumimoji="1" lang="ja-JP" altLang="en-US" sz="1350" dirty="0">
                  <a:solidFill>
                    <a:schemeClr val="tx1"/>
                  </a:solidFill>
                </a:endParaRPr>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en-US" altLang="ja-JP" sz="1350" dirty="0" smtClean="0">
                  <a:solidFill>
                    <a:schemeClr val="tx1"/>
                  </a:solidFill>
                </a:endParaRPr>
              </a:p>
              <a:p>
                <a:pPr algn="ctr"/>
                <a:r>
                  <a:rPr kumimoji="1" lang="en-US" altLang="ja-JP" sz="1350" dirty="0" smtClean="0">
                    <a:solidFill>
                      <a:schemeClr val="tx1"/>
                    </a:solidFill>
                  </a:rPr>
                  <a:t>kaigo@city.katano.osaka.jp</a:t>
                </a:r>
                <a:endParaRPr kumimoji="1" lang="ja-JP" altLang="en-US" sz="1350" dirty="0">
                  <a:solidFill>
                    <a:schemeClr val="tx1"/>
                  </a:solidFill>
                </a:endParaRPr>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a:t>
            </a:r>
            <a:r>
              <a:rPr kumimoji="1" lang="ja-JP" altLang="en-US" sz="1200" b="1" dirty="0">
                <a:latin typeface="メイリオ" panose="020B0604030504040204" pitchFamily="50" charset="-128"/>
                <a:ea typeface="メイリオ" panose="020B0604030504040204" pitchFamily="50" charset="-128"/>
              </a:rPr>
              <a:t>、通常より</a:t>
            </a:r>
            <a:r>
              <a:rPr kumimoji="1" lang="ja-JP" altLang="en-US" sz="1200" b="1" dirty="0" smtClean="0">
                <a:latin typeface="メイリオ" panose="020B0604030504040204" pitchFamily="50" charset="-128"/>
                <a:ea typeface="メイリオ" panose="020B0604030504040204" pitchFamily="50" charset="-128"/>
              </a:rPr>
              <a:t>も大きな</a:t>
            </a:r>
            <a:r>
              <a:rPr kumimoji="1" lang="ja-JP" altLang="en-US" sz="1200" b="1" dirty="0">
                <a:latin typeface="メイリオ" panose="020B0604030504040204" pitchFamily="50" charset="-128"/>
                <a:ea typeface="メイリオ" panose="020B0604030504040204" pitchFamily="50" charset="-128"/>
              </a:rPr>
              <a:t>声量で、反復・継続的に声を</a:t>
            </a:r>
            <a:r>
              <a:rPr kumimoji="1" lang="ja-JP" altLang="en-US" sz="1200" b="1" dirty="0" smtClean="0">
                <a:latin typeface="メイリオ" panose="020B0604030504040204" pitchFamily="50" charset="-128"/>
                <a:ea typeface="メイリオ" panose="020B0604030504040204" pitchFamily="50" charset="-128"/>
              </a:rPr>
              <a:t>発すること」とし、これを積極的に推奨する又は必要な対策を十分に施さないイベントは「大声あり」に該当することと整理する。</a:t>
            </a:r>
            <a:endParaRPr kumimoji="1" lang="ja-JP" altLang="en-US" sz="1200" b="1" dirty="0">
              <a:latin typeface="メイリオ" panose="020B0604030504040204" pitchFamily="50" charset="-128"/>
              <a:ea typeface="メイリオ" panose="020B0604030504040204" pitchFamily="50" charset="-128"/>
            </a:endParaRPr>
          </a:p>
        </p:txBody>
      </p:sp>
      <p:grpSp>
        <p:nvGrpSpPr>
          <p:cNvPr id="10" name="グループ化 9"/>
          <p:cNvGrpSpPr/>
          <p:nvPr/>
        </p:nvGrpSpPr>
        <p:grpSpPr>
          <a:xfrm>
            <a:off x="252238" y="8398361"/>
            <a:ext cx="6450346" cy="679087"/>
            <a:chOff x="200868" y="8237720"/>
            <a:chExt cx="6450346" cy="679087"/>
          </a:xfrm>
        </p:grpSpPr>
        <p:grpSp>
          <p:nvGrpSpPr>
            <p:cNvPr id="84" name="グループ化 83"/>
            <p:cNvGrpSpPr/>
            <p:nvPr/>
          </p:nvGrpSpPr>
          <p:grpSpPr>
            <a:xfrm>
              <a:off x="200868" y="8237720"/>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5" name="正方形/長方形 4"/>
            <p:cNvSpPr/>
            <p:nvPr/>
          </p:nvSpPr>
          <p:spPr>
            <a:xfrm>
              <a:off x="1684688" y="8454194"/>
              <a:ext cx="4867595" cy="461665"/>
            </a:xfrm>
            <a:prstGeom prst="rect">
              <a:avLst/>
            </a:prstGeom>
          </p:spPr>
          <p:txBody>
            <a:bodyPr wrap="square">
              <a:spAutoFit/>
            </a:bodyPr>
            <a:lstStyle/>
            <a:p>
              <a:r>
                <a:rPr kumimoji="1" lang="ja-JP" altLang="en-US" sz="1200" dirty="0"/>
                <a:t>（大声なしの場合は、</a:t>
              </a:r>
              <a:r>
                <a:rPr kumimoji="1" lang="ja-JP" altLang="en-US" sz="1000" dirty="0"/>
                <a:t>大声</a:t>
              </a:r>
              <a:r>
                <a:rPr kumimoji="1" lang="ja-JP" altLang="en-US" sz="1200" dirty="0"/>
                <a:t>なしと判断した理由や、大声を伴わないことを担保する具体的な対策を記載ください。）</a:t>
              </a:r>
            </a:p>
          </p:txBody>
        </p:sp>
      </p:grpSp>
      <p:grpSp>
        <p:nvGrpSpPr>
          <p:cNvPr id="142" name="グループ化 141"/>
          <p:cNvGrpSpPr/>
          <p:nvPr/>
        </p:nvGrpSpPr>
        <p:grpSpPr>
          <a:xfrm>
            <a:off x="22397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イベント名</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46" name="テキスト ボックス 145"/>
          <p:cNvSpPr txBox="1"/>
          <p:nvPr/>
        </p:nvSpPr>
        <p:spPr>
          <a:xfrm>
            <a:off x="1588781" y="1716143"/>
            <a:ext cx="4932619"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（開催案内等の</a:t>
            </a:r>
            <a:r>
              <a:rPr kumimoji="1" lang="en-US" altLang="ja-JP" sz="1200" b="1" dirty="0" smtClean="0">
                <a:latin typeface="メイリオ" panose="020B0604030504040204" pitchFamily="50" charset="-128"/>
                <a:ea typeface="メイリオ" panose="020B0604030504040204" pitchFamily="50" charset="-128"/>
              </a:rPr>
              <a:t>URL</a:t>
            </a:r>
            <a:r>
              <a:rPr kumimoji="1" lang="ja-JP" altLang="en-US" sz="1200" b="1" dirty="0" smtClean="0">
                <a:latin typeface="メイリオ" panose="020B0604030504040204" pitchFamily="50" charset="-128"/>
                <a:ea typeface="メイリオ" panose="020B0604030504040204" pitchFamily="50" charset="-128"/>
              </a:rPr>
              <a:t>があれば記載）</a:t>
            </a:r>
            <a:endParaRPr kumimoji="1" lang="en-US" altLang="ja-JP" sz="12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213696" y="3599321"/>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開催会場</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smtClean="0">
                  <a:solidFill>
                    <a:schemeClr val="tx1"/>
                  </a:solidFill>
                </a:rPr>
                <a:t>いきいきランド・青年の家・星田会館</a:t>
              </a:r>
              <a:endParaRPr kumimoji="1" lang="ja-JP" altLang="en-US" sz="1350" dirty="0">
                <a:solidFill>
                  <a:schemeClr val="tx1"/>
                </a:solidFill>
              </a:endParaRPr>
            </a:p>
          </p:txBody>
        </p:sp>
      </p:grpSp>
      <p:grpSp>
        <p:nvGrpSpPr>
          <p:cNvPr id="151" name="グループ化 150"/>
          <p:cNvGrpSpPr/>
          <p:nvPr/>
        </p:nvGrpSpPr>
        <p:grpSpPr>
          <a:xfrm>
            <a:off x="213696"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会場所在地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smtClean="0">
                  <a:solidFill>
                    <a:schemeClr val="tx1"/>
                  </a:solidFill>
                </a:rPr>
                <a:t>向井田２－５－１・私部２－２９－１・星田３－４－３</a:t>
              </a:r>
              <a:endParaRPr kumimoji="1" lang="ja-JP" altLang="en-US" sz="1350" dirty="0">
                <a:solidFill>
                  <a:schemeClr val="tx1"/>
                </a:solidFill>
              </a:endParaRPr>
            </a:p>
          </p:txBody>
        </p:sp>
      </p:grpSp>
      <p:grpSp>
        <p:nvGrpSpPr>
          <p:cNvPr id="154" name="グループ化 153"/>
          <p:cNvGrpSpPr/>
          <p:nvPr/>
        </p:nvGrpSpPr>
        <p:grpSpPr>
          <a:xfrm>
            <a:off x="240559" y="6069711"/>
            <a:ext cx="6716572"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（上限）</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a:t>
              </a: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とが触れ合わない程度</a:t>
              </a:r>
              <a:r>
                <a:rPr kumimoji="1" lang="ja-JP" altLang="en-US" sz="1400" b="1" dirty="0">
                  <a:latin typeface="メイリオ" panose="020B0604030504040204" pitchFamily="50" charset="-128"/>
                  <a:ea typeface="メイリオ" panose="020B0604030504040204" pitchFamily="50" charset="-128"/>
                </a:rPr>
                <a:t>の間隔</a:t>
              </a:r>
            </a:p>
          </p:txBody>
        </p:sp>
        <p:sp>
          <p:nvSpPr>
            <p:cNvPr id="159"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a:t>
              </a:r>
              <a:r>
                <a:rPr kumimoji="1" lang="ja-JP" altLang="en-US" sz="1400" b="1" dirty="0" smtClean="0">
                  <a:latin typeface="メイリオ" panose="020B0604030504040204" pitchFamily="50" charset="-128"/>
                  <a:ea typeface="メイリオ" panose="020B0604030504040204" pitchFamily="50" charset="-128"/>
                </a:rPr>
                <a:t>な人と人</a:t>
              </a:r>
              <a:r>
                <a:rPr kumimoji="1" lang="ja-JP" altLang="en-US" sz="1400" b="1" dirty="0">
                  <a:latin typeface="メイリオ" panose="020B0604030504040204" pitchFamily="50" charset="-128"/>
                  <a:ea typeface="メイリオ" panose="020B0604030504040204" pitchFamily="50" charset="-128"/>
                </a:rPr>
                <a:t>との間隔</a:t>
              </a:r>
            </a:p>
            <a:p>
              <a:pPr algn="ctr">
                <a:lnSpc>
                  <a:spcPts val="1600"/>
                </a:lnSpc>
              </a:pPr>
              <a:r>
                <a:rPr kumimoji="1" lang="ja-JP" altLang="en-US" sz="1400" b="1" dirty="0" smtClean="0">
                  <a:latin typeface="メイリオ" panose="020B0604030504040204" pitchFamily="50" charset="-128"/>
                  <a:ea typeface="メイリオ" panose="020B0604030504040204" pitchFamily="50" charset="-128"/>
                </a:rPr>
                <a:t>（できるだ</a:t>
              </a:r>
              <a:r>
                <a:rPr kumimoji="1" lang="ja-JP" altLang="en-US" sz="1400" b="1" dirty="0">
                  <a:latin typeface="メイリオ" panose="020B0604030504040204" pitchFamily="50" charset="-128"/>
                  <a:ea typeface="メイリオ" panose="020B0604030504040204" pitchFamily="50" charset="-128"/>
                </a:rPr>
                <a:t>け</a:t>
              </a:r>
              <a:r>
                <a:rPr kumimoji="1" lang="ja-JP" altLang="en-US" sz="1400" b="1" dirty="0" smtClean="0">
                  <a:latin typeface="メイリオ" panose="020B0604030504040204" pitchFamily="50" charset="-128"/>
                  <a:ea typeface="メイリオ" panose="020B0604030504040204" pitchFamily="50" charset="-128"/>
                </a:rPr>
                <a:t>２ｍ、最低１ｍ）</a:t>
              </a:r>
              <a:endParaRPr kumimoji="1" lang="ja-JP" altLang="en-US" sz="1400" b="1" dirty="0">
                <a:latin typeface="メイリオ" panose="020B0604030504040204" pitchFamily="50" charset="-128"/>
                <a:ea typeface="メイリオ" panose="020B0604030504040204" pitchFamily="50" charset="-128"/>
              </a:endParaRP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63836" y="6068497"/>
            <a:ext cx="17402" cy="1359477"/>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1" name="グループ化 10"/>
          <p:cNvGrpSpPr/>
          <p:nvPr/>
        </p:nvGrpSpPr>
        <p:grpSpPr>
          <a:xfrm>
            <a:off x="234267"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3401015" y="7771830"/>
              <a:ext cx="1347494"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４０～６０人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89" name="グループ化 88"/>
          <p:cNvGrpSpPr/>
          <p:nvPr/>
        </p:nvGrpSpPr>
        <p:grpSpPr>
          <a:xfrm>
            <a:off x="231578" y="7470649"/>
            <a:ext cx="6458043" cy="440256"/>
            <a:chOff x="180208" y="7267678"/>
            <a:chExt cx="6458043" cy="440256"/>
          </a:xfrm>
        </p:grpSpPr>
        <p:grpSp>
          <p:nvGrpSpPr>
            <p:cNvPr id="90" name="グループ化 89"/>
            <p:cNvGrpSpPr/>
            <p:nvPr/>
          </p:nvGrpSpPr>
          <p:grpSpPr>
            <a:xfrm>
              <a:off x="180208" y="7267678"/>
              <a:ext cx="6458043" cy="440256"/>
              <a:chOff x="185556" y="3407740"/>
              <a:chExt cx="6458043" cy="596262"/>
            </a:xfrm>
          </p:grpSpPr>
          <p:sp>
            <p:nvSpPr>
              <p:cNvPr id="92" name="角丸四角形 9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a:t>
                </a:r>
                <a:r>
                  <a:rPr kumimoji="1" lang="ja-JP" altLang="en-US" sz="1600" b="1" dirty="0" smtClean="0">
                    <a:solidFill>
                      <a:schemeClr val="tx1"/>
                    </a:solidFill>
                    <a:latin typeface="メイリオ" panose="020B0604030504040204" pitchFamily="50" charset="-128"/>
                    <a:ea typeface="メイリオ" panose="020B0604030504040204" pitchFamily="50" charset="-128"/>
                  </a:rPr>
                  <a:t>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93" name="角丸四角形 92"/>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91" name="テキスト ボックス 90"/>
            <p:cNvSpPr txBox="1"/>
            <p:nvPr/>
          </p:nvSpPr>
          <p:spPr>
            <a:xfrm>
              <a:off x="2156602" y="7379171"/>
              <a:ext cx="2238586"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収容定員あり　　　         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94" name="正方形/長方形 93"/>
          <p:cNvSpPr/>
          <p:nvPr/>
        </p:nvSpPr>
        <p:spPr>
          <a:xfrm>
            <a:off x="1861145" y="7583204"/>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正方形/長方形 94"/>
          <p:cNvSpPr/>
          <p:nvPr/>
        </p:nvSpPr>
        <p:spPr>
          <a:xfrm>
            <a:off x="4629597" y="7556742"/>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テキスト ボックス 95"/>
          <p:cNvSpPr txBox="1"/>
          <p:nvPr/>
        </p:nvSpPr>
        <p:spPr>
          <a:xfrm>
            <a:off x="5042538" y="7544767"/>
            <a:ext cx="1733689"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収容定員な</a:t>
            </a:r>
            <a:r>
              <a:rPr kumimoji="1" lang="ja-JP" altLang="en-US" sz="1200" b="1" dirty="0">
                <a:latin typeface="メイリオ" panose="020B0604030504040204" pitchFamily="50" charset="-128"/>
                <a:ea typeface="メイリオ" panose="020B0604030504040204" pitchFamily="50" charset="-128"/>
              </a:rPr>
              <a:t>し</a:t>
            </a:r>
            <a:r>
              <a:rPr kumimoji="1" lang="ja-JP" altLang="en-US" sz="1200" b="1" dirty="0" smtClean="0">
                <a:latin typeface="メイリオ" panose="020B0604030504040204" pitchFamily="50" charset="-128"/>
                <a:ea typeface="メイリオ" panose="020B0604030504040204" pitchFamily="50" charset="-128"/>
              </a:rPr>
              <a:t>　　　</a:t>
            </a:r>
            <a:endParaRPr kumimoji="1" lang="en-US" altLang="ja-JP" sz="1200" b="1" dirty="0">
              <a:latin typeface="メイリオ" panose="020B0604030504040204" pitchFamily="50" charset="-128"/>
              <a:ea typeface="メイリオ" panose="020B0604030504040204" pitchFamily="50" charset="-128"/>
            </a:endParaRPr>
          </a:p>
        </p:txBody>
      </p:sp>
      <p:sp>
        <p:nvSpPr>
          <p:cNvPr id="97" name="テキスト ボックス 96"/>
          <p:cNvSpPr txBox="1"/>
          <p:nvPr/>
        </p:nvSpPr>
        <p:spPr>
          <a:xfrm>
            <a:off x="1822235" y="2567487"/>
            <a:ext cx="3052329" cy="246221"/>
          </a:xfrm>
          <a:prstGeom prst="rect">
            <a:avLst/>
          </a:prstGeom>
          <a:noFill/>
        </p:spPr>
        <p:txBody>
          <a:bodyPr wrap="square" rtlCol="0">
            <a:spAutoFit/>
          </a:bodyPr>
          <a:lstStyle/>
          <a:p>
            <a:r>
              <a:rPr kumimoji="1" lang="ja-JP" altLang="en-US" sz="1000" dirty="0" smtClean="0"/>
              <a:t>（書ききれない場合は別途一覧を掲示すること）</a:t>
            </a:r>
            <a:endParaRPr kumimoji="1" lang="ja-JP" altLang="en-US" sz="1000" dirty="0"/>
          </a:p>
        </p:txBody>
      </p:sp>
      <p:sp>
        <p:nvSpPr>
          <p:cNvPr id="7" name="テキスト ボックス 6"/>
          <p:cNvSpPr txBox="1"/>
          <p:nvPr/>
        </p:nvSpPr>
        <p:spPr>
          <a:xfrm>
            <a:off x="1861145" y="2117755"/>
            <a:ext cx="4435236" cy="369332"/>
          </a:xfrm>
          <a:prstGeom prst="rect">
            <a:avLst/>
          </a:prstGeom>
          <a:noFill/>
        </p:spPr>
        <p:txBody>
          <a:bodyPr wrap="square" rtlCol="0">
            <a:spAutoFit/>
          </a:bodyPr>
          <a:lstStyle/>
          <a:p>
            <a:pPr algn="ctr"/>
            <a:r>
              <a:rPr kumimoji="1" lang="ja-JP" altLang="en-US" dirty="0" smtClean="0"/>
              <a:t>介護予防事業担当者</a:t>
            </a:r>
            <a:endParaRPr kumimoji="1" lang="ja-JP" altLang="en-US" dirty="0"/>
          </a:p>
        </p:txBody>
      </p:sp>
      <p:sp>
        <p:nvSpPr>
          <p:cNvPr id="87" name="テキスト ボックス 86"/>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4072653" y="1598921"/>
            <a:ext cx="2492990" cy="369332"/>
          </a:xfrm>
          <a:prstGeom prst="rect">
            <a:avLst/>
          </a:prstGeom>
          <a:noFill/>
        </p:spPr>
        <p:txBody>
          <a:bodyPr wrap="none" rtlCol="0">
            <a:spAutoFit/>
          </a:bodyPr>
          <a:lstStyle/>
          <a:p>
            <a:r>
              <a:rPr kumimoji="1" lang="ja-JP" altLang="en-US" dirty="0" smtClean="0"/>
              <a:t>元気アップ体操クラブ</a:t>
            </a:r>
            <a:endParaRPr kumimoji="1" lang="ja-JP" altLang="en-US" dirty="0"/>
          </a:p>
        </p:txBody>
      </p:sp>
      <p:sp>
        <p:nvSpPr>
          <p:cNvPr id="9" name="円/楕円 8"/>
          <p:cNvSpPr/>
          <p:nvPr/>
        </p:nvSpPr>
        <p:spPr>
          <a:xfrm>
            <a:off x="1944624" y="6977928"/>
            <a:ext cx="187058" cy="20809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円/楕円 97"/>
          <p:cNvSpPr/>
          <p:nvPr/>
        </p:nvSpPr>
        <p:spPr>
          <a:xfrm>
            <a:off x="4094267" y="6961880"/>
            <a:ext cx="187058" cy="20809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円/楕円 98"/>
          <p:cNvSpPr/>
          <p:nvPr/>
        </p:nvSpPr>
        <p:spPr>
          <a:xfrm>
            <a:off x="1904520" y="7627633"/>
            <a:ext cx="187058" cy="20809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98198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大声なしの場合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smtClean="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）大声の定義を「観客等が、①通常よりも大きな声量で、②反復・継続</a:t>
              </a:r>
              <a:r>
                <a:rPr kumimoji="1" lang="ja-JP" altLang="en-US" sz="1200" b="1" dirty="0">
                  <a:latin typeface="メイリオ" panose="020B0604030504040204" pitchFamily="50" charset="-128"/>
                  <a:ea typeface="メイリオ" panose="020B0604030504040204" pitchFamily="50" charset="-128"/>
                </a:rPr>
                <a:t>的</a:t>
              </a:r>
              <a:r>
                <a:rPr kumimoji="1" lang="ja-JP" altLang="en-US" sz="1200" b="1" dirty="0" smtClean="0">
                  <a:latin typeface="メイリオ" panose="020B0604030504040204" pitchFamily="50" charset="-128"/>
                  <a:ea typeface="メイリオ" panose="020B0604030504040204" pitchFamily="50" charset="-128"/>
                </a:rPr>
                <a:t>に声を発すること」とする。</a:t>
              </a:r>
              <a:endParaRPr kumimoji="1" lang="ja-JP" altLang="en-US" sz="1200" b="1" dirty="0">
                <a:latin typeface="メイリオ" panose="020B0604030504040204" pitchFamily="50" charset="-128"/>
                <a:ea typeface="メイリオ" panose="020B0604030504040204" pitchFamily="50" charset="-128"/>
              </a:endParaRP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a:t>
              </a:r>
              <a:r>
                <a:rPr kumimoji="1" lang="ja-JP" altLang="en-US" sz="1600" b="1" dirty="0" smtClean="0">
                  <a:solidFill>
                    <a:schemeClr val="tx1"/>
                  </a:solidFill>
                  <a:latin typeface="メイリオ" panose="020B0604030504040204" pitchFamily="50" charset="-128"/>
                  <a:ea typeface="メイリオ" panose="020B0604030504040204" pitchFamily="50" charset="-128"/>
                </a:rPr>
                <a:t>手洗、手指・施設消毒</a:t>
              </a:r>
              <a:r>
                <a:rPr kumimoji="1" lang="ja-JP" altLang="en-US" sz="1600" b="1" dirty="0">
                  <a:solidFill>
                    <a:schemeClr val="tx1"/>
                  </a:solidFill>
                  <a:latin typeface="メイリオ" panose="020B0604030504040204" pitchFamily="50" charset="-128"/>
                  <a:ea typeface="メイリオ" panose="020B0604030504040204" pitchFamily="50" charset="-128"/>
                </a:rPr>
                <a:t>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主催者側</a:t>
              </a:r>
              <a:r>
                <a:rPr kumimoji="1" lang="ja-JP" altLang="en-US" sz="1600" b="1" dirty="0">
                  <a:latin typeface="メイリオ" panose="020B0604030504040204" pitchFamily="50" charset="-128"/>
                  <a:ea typeface="メイリオ" panose="020B0604030504040204" pitchFamily="50" charset="-128"/>
                </a:rPr>
                <a:t>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こまめ</a:t>
              </a:r>
              <a:r>
                <a:rPr kumimoji="1" lang="ja-JP" altLang="en-US" sz="1600" b="1" dirty="0">
                  <a:latin typeface="メイリオ" panose="020B0604030504040204" pitchFamily="50" charset="-128"/>
                  <a:ea typeface="メイリオ" panose="020B0604030504040204" pitchFamily="50" charset="-128"/>
                </a:rPr>
                <a:t>な手洗</a:t>
              </a:r>
              <a:r>
                <a:rPr kumimoji="1" lang="ja-JP" altLang="en-US" sz="1600" b="1" dirty="0" smtClean="0">
                  <a:latin typeface="メイリオ" panose="020B0604030504040204" pitchFamily="50" charset="-128"/>
                  <a:ea typeface="メイリオ" panose="020B0604030504040204" pitchFamily="50" charset="-128"/>
                </a:rPr>
                <a:t>や手指</a:t>
              </a:r>
              <a:r>
                <a:rPr kumimoji="1" lang="ja-JP" altLang="en-US" sz="1600" b="1" dirty="0">
                  <a:latin typeface="メイリオ" panose="020B0604030504040204" pitchFamily="50" charset="-128"/>
                  <a:ea typeface="メイリオ" panose="020B0604030504040204" pitchFamily="50" charset="-128"/>
                </a:rPr>
                <a:t>消毒の徹底を促す（会場出入口等へのアルコール等</a:t>
              </a:r>
              <a:r>
                <a:rPr kumimoji="1" lang="ja-JP" altLang="en-US" sz="1600" b="1" dirty="0" smtClean="0">
                  <a:latin typeface="メイリオ" panose="020B0604030504040204" pitchFamily="50" charset="-128"/>
                  <a:ea typeface="メイリオ" panose="020B0604030504040204" pitchFamily="50" charset="-128"/>
                </a:rPr>
                <a:t>の手指</a:t>
              </a:r>
              <a:r>
                <a:rPr kumimoji="1" lang="ja-JP" altLang="en-US" sz="1600" b="1" dirty="0">
                  <a:latin typeface="メイリオ" panose="020B0604030504040204" pitchFamily="50" charset="-128"/>
                  <a:ea typeface="メイリオ" panose="020B0604030504040204" pitchFamily="50" charset="-128"/>
                </a:rPr>
                <a:t>消毒液の設置や場内アナウンス等の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a:t>
              </a:r>
              <a:r>
                <a:rPr kumimoji="1" lang="ja-JP" altLang="en-US" sz="1600" b="1" dirty="0" smtClean="0">
                  <a:latin typeface="メイリオ" panose="020B0604030504040204" pitchFamily="50" charset="-128"/>
                  <a:ea typeface="メイリオ" panose="020B0604030504040204" pitchFamily="50" charset="-128"/>
                </a:rPr>
                <a:t>はこまめ</a:t>
              </a:r>
              <a:r>
                <a:rPr kumimoji="1" lang="ja-JP" altLang="en-US" sz="1600" b="1" dirty="0">
                  <a:latin typeface="メイリオ" panose="020B0604030504040204" pitchFamily="50" charset="-128"/>
                  <a:ea typeface="メイリオ" panose="020B0604030504040204" pitchFamily="50" charset="-128"/>
                </a:rPr>
                <a:t>な換気（１時間に２回</a:t>
              </a:r>
              <a:r>
                <a:rPr kumimoji="1" lang="ja-JP" altLang="en-US" sz="1600" b="1" dirty="0" smtClean="0">
                  <a:latin typeface="メイリオ" panose="020B0604030504040204" pitchFamily="50" charset="-128"/>
                  <a:ea typeface="メイリオ" panose="020B0604030504040204" pitchFamily="50" charset="-128"/>
                </a:rPr>
                <a:t>以上</a:t>
              </a:r>
              <a:r>
                <a:rPr kumimoji="1" lang="ja-JP" altLang="en-US" sz="1600" b="1" dirty="0">
                  <a:latin typeface="メイリオ" panose="020B0604030504040204" pitchFamily="50" charset="-128"/>
                  <a:ea typeface="メイリオ" panose="020B0604030504040204" pitchFamily="50" charset="-128"/>
                </a:rPr>
                <a:t>・１回に５分間</a:t>
              </a:r>
              <a:r>
                <a:rPr kumimoji="1" lang="ja-JP" altLang="en-US" sz="1600" b="1" dirty="0" smtClean="0">
                  <a:latin typeface="メイリオ" panose="020B0604030504040204" pitchFamily="50" charset="-128"/>
                  <a:ea typeface="メイリオ" panose="020B0604030504040204" pitchFamily="50" charset="-128"/>
                </a:rPr>
                <a:t>以上等</a:t>
              </a:r>
              <a:r>
                <a:rPr kumimoji="1" lang="ja-JP" altLang="en-US" sz="1600" b="1" dirty="0">
                  <a:latin typeface="メイリオ" panose="020B0604030504040204" pitchFamily="50" charset="-128"/>
                  <a:ea typeface="メイリオ" panose="020B0604030504040204" pitchFamily="50" charset="-128"/>
                </a:rPr>
                <a:t>）の</a:t>
              </a:r>
              <a:r>
                <a:rPr kumimoji="1" lang="ja-JP" altLang="en-US" sz="1600" b="1" dirty="0" smtClean="0">
                  <a:latin typeface="メイリオ" panose="020B0604030504040204" pitchFamily="50" charset="-128"/>
                  <a:ea typeface="メイリオ" panose="020B0604030504040204" pitchFamily="50" charset="-128"/>
                </a:rPr>
                <a:t>徹底。</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a:t>
              </a:r>
              <a:r>
                <a:rPr kumimoji="1" lang="ja-JP" altLang="en-US" sz="1600" b="1" dirty="0" smtClean="0">
                  <a:solidFill>
                    <a:schemeClr val="tx1"/>
                  </a:solidFill>
                  <a:latin typeface="メイリオ" panose="020B0604030504040204" pitchFamily="50" charset="-128"/>
                  <a:ea typeface="メイリオ" panose="020B0604030504040204" pitchFamily="50" charset="-128"/>
                </a:rPr>
                <a:t>の密集回避</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入退場</a:t>
              </a:r>
              <a:r>
                <a:rPr kumimoji="1" lang="ja-JP" altLang="en-US" sz="1600" b="1" dirty="0">
                  <a:latin typeface="メイリオ" panose="020B0604030504040204" pitchFamily="50" charset="-128"/>
                  <a:ea typeface="メイリオ" panose="020B0604030504040204" pitchFamily="50" charset="-128"/>
                </a:rPr>
                <a:t>時の密集を回避するための措置（入場ゲートの増設や時間差入退場等）の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a:t>
              </a:r>
              <a:r>
                <a:rPr kumimoji="1" lang="ja-JP" altLang="en-US" sz="1600" b="1" dirty="0" smtClean="0">
                  <a:latin typeface="メイリオ" panose="020B0604030504040204" pitchFamily="50" charset="-128"/>
                  <a:ea typeface="メイリオ" panose="020B0604030504040204" pitchFamily="50" charset="-128"/>
                </a:rPr>
                <a:t>や動線</a:t>
              </a:r>
              <a:r>
                <a:rPr kumimoji="1" lang="ja-JP" altLang="en-US" sz="1600" b="1" dirty="0">
                  <a:latin typeface="メイリオ" panose="020B0604030504040204" pitchFamily="50" charset="-128"/>
                  <a:ea typeface="メイリオ" panose="020B0604030504040204" pitchFamily="50" charset="-128"/>
                </a:rPr>
                <a:t>確保等の体制</a:t>
              </a:r>
              <a:r>
                <a:rPr kumimoji="1" lang="ja-JP" altLang="en-US" sz="1600" b="1" dirty="0" smtClean="0">
                  <a:latin typeface="メイリオ" panose="020B0604030504040204" pitchFamily="50" charset="-128"/>
                  <a:ea typeface="メイリオ" panose="020B0604030504040204" pitchFamily="50" charset="-128"/>
                </a:rPr>
                <a:t>構築。</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a:t>
              </a:r>
              <a:r>
                <a:rPr kumimoji="1" lang="ja-JP" altLang="en-US" sz="1600" b="1" dirty="0" smtClean="0">
                  <a:latin typeface="メイリオ" panose="020B0604030504040204" pitchFamily="50" charset="-128"/>
                  <a:ea typeface="メイリオ" panose="020B0604030504040204" pitchFamily="50" charset="-128"/>
                </a:rPr>
                <a:t>触れ合わない間隔、</a:t>
              </a:r>
              <a:r>
                <a:rPr kumimoji="1" lang="ja-JP" altLang="en-US" sz="1600" b="1" dirty="0">
                  <a:latin typeface="メイリオ" panose="020B0604030504040204" pitchFamily="50" charset="-128"/>
                  <a:ea typeface="メイリオ" panose="020B0604030504040204" pitchFamily="50" charset="-128"/>
                </a:rPr>
                <a:t>大声を伴う可能性のある</a:t>
              </a:r>
              <a:r>
                <a:rPr kumimoji="1" lang="ja-JP" altLang="en-US" sz="1600" b="1" dirty="0" smtClean="0">
                  <a:latin typeface="メイリオ" panose="020B0604030504040204" pitchFamily="50" charset="-128"/>
                  <a:ea typeface="メイリオ" panose="020B0604030504040204" pitchFamily="50" charset="-128"/>
                </a:rPr>
                <a:t>イベントは</a:t>
              </a:r>
              <a:r>
                <a:rPr kumimoji="1" lang="ja-JP" altLang="en-US" sz="1600" b="1" dirty="0">
                  <a:latin typeface="メイリオ" panose="020B0604030504040204" pitchFamily="50" charset="-128"/>
                  <a:ea typeface="メイリオ" panose="020B0604030504040204" pitchFamily="50" charset="-128"/>
                </a:rPr>
                <a:t>、前後左右の座席との身体的</a:t>
              </a:r>
              <a:r>
                <a:rPr kumimoji="1" lang="ja-JP" altLang="en-US" sz="1600" b="1" dirty="0" smtClean="0">
                  <a:latin typeface="メイリオ" panose="020B0604030504040204" pitchFamily="50" charset="-128"/>
                  <a:ea typeface="メイリオ" panose="020B0604030504040204" pitchFamily="50" charset="-128"/>
                </a:rPr>
                <a:t>距離</a:t>
              </a:r>
              <a:r>
                <a:rPr kumimoji="1" lang="ja-JP" altLang="en-US" sz="1600" b="1" dirty="0">
                  <a:latin typeface="メイリオ" panose="020B0604030504040204" pitchFamily="50" charset="-128"/>
                  <a:ea typeface="メイリオ" panose="020B0604030504040204" pitchFamily="50" charset="-128"/>
                </a:rPr>
                <a:t>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大声ありの場合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「大声なしの場合」の「</a:t>
            </a:r>
            <a:r>
              <a:rPr kumimoji="1" lang="ja-JP" altLang="en-US" sz="1600" b="1" dirty="0">
                <a:latin typeface="メイリオ" panose="020B0604030504040204" pitchFamily="50" charset="-128"/>
                <a:ea typeface="メイリオ" panose="020B0604030504040204" pitchFamily="50" charset="-128"/>
              </a:rPr>
              <a:t>大声」を「常時大声を出す行為</a:t>
            </a:r>
            <a:r>
              <a:rPr kumimoji="1" lang="ja-JP" altLang="en-US" sz="1600" b="1" dirty="0" smtClean="0">
                <a:latin typeface="メイリオ" panose="020B0604030504040204" pitchFamily="50" charset="-128"/>
                <a:ea typeface="メイリオ" panose="020B0604030504040204" pitchFamily="50" charset="-128"/>
              </a:rPr>
              <a:t>」と読み替える。</a:t>
            </a:r>
            <a:endParaRPr kumimoji="1" lang="en-US" altLang="ja-JP" sz="1600" b="1" dirty="0" smtClean="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4" name="円/楕円 43"/>
          <p:cNvSpPr/>
          <p:nvPr/>
        </p:nvSpPr>
        <p:spPr>
          <a:xfrm>
            <a:off x="1944624" y="3593042"/>
            <a:ext cx="187058" cy="20809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円/楕円 44"/>
          <p:cNvSpPr/>
          <p:nvPr/>
        </p:nvSpPr>
        <p:spPr>
          <a:xfrm>
            <a:off x="1944624" y="5453933"/>
            <a:ext cx="187058" cy="20809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円/楕円 45"/>
          <p:cNvSpPr/>
          <p:nvPr/>
        </p:nvSpPr>
        <p:spPr>
          <a:xfrm>
            <a:off x="1944624" y="6256036"/>
            <a:ext cx="187058" cy="20809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8"/>
          <p:cNvSpPr/>
          <p:nvPr/>
        </p:nvSpPr>
        <p:spPr>
          <a:xfrm>
            <a:off x="1944624" y="7138348"/>
            <a:ext cx="187058" cy="20809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円/楕円 49"/>
          <p:cNvSpPr/>
          <p:nvPr/>
        </p:nvSpPr>
        <p:spPr>
          <a:xfrm>
            <a:off x="1944624" y="8036700"/>
            <a:ext cx="187058" cy="20809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円/楕円 57"/>
          <p:cNvSpPr/>
          <p:nvPr/>
        </p:nvSpPr>
        <p:spPr>
          <a:xfrm>
            <a:off x="1944624" y="8566094"/>
            <a:ext cx="187058" cy="20809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円/楕円 58"/>
          <p:cNvSpPr/>
          <p:nvPr/>
        </p:nvSpPr>
        <p:spPr>
          <a:xfrm>
            <a:off x="1944624" y="9159653"/>
            <a:ext cx="187058" cy="20809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感染</a:t>
              </a: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⑦</a:t>
              </a:r>
              <a:r>
                <a:rPr kumimoji="1" lang="ja-JP" altLang="en-US" sz="1600" b="1" dirty="0">
                  <a:solidFill>
                    <a:schemeClr val="tx1"/>
                  </a:solidFill>
                  <a:latin typeface="メイリオ" panose="020B0604030504040204" pitchFamily="50" charset="-128"/>
                  <a:ea typeface="メイリオ" panose="020B0604030504040204" pitchFamily="50" charset="-128"/>
                </a:rPr>
                <a:t>参加者</a:t>
              </a:r>
              <a:r>
                <a:rPr kumimoji="1" lang="ja-JP" altLang="en-US" sz="1600" b="1" dirty="0" smtClean="0">
                  <a:solidFill>
                    <a:schemeClr val="tx1"/>
                  </a:solidFill>
                  <a:latin typeface="メイリオ" panose="020B0604030504040204" pitchFamily="50" charset="-128"/>
                  <a:ea typeface="メイリオ" panose="020B0604030504040204" pitchFamily="50" charset="-128"/>
                </a:rPr>
                <a:t>の</a:t>
              </a:r>
              <a:r>
                <a:rPr kumimoji="1" lang="ja-JP" altLang="en-US" sz="1600" b="1" dirty="0">
                  <a:solidFill>
                    <a:schemeClr val="tx1"/>
                  </a:solidFill>
                  <a:latin typeface="メイリオ" panose="020B0604030504040204" pitchFamily="50" charset="-128"/>
                  <a:ea typeface="メイリオ" panose="020B0604030504040204" pitchFamily="50" charset="-128"/>
                </a:rPr>
                <a:t>　</a:t>
              </a:r>
              <a:r>
                <a:rPr kumimoji="1" lang="ja-JP" altLang="en-US" sz="1600" b="1" dirty="0" smtClean="0">
                  <a:solidFill>
                    <a:schemeClr val="tx1"/>
                  </a:solidFill>
                  <a:latin typeface="メイリオ" panose="020B0604030504040204" pitchFamily="50" charset="-128"/>
                  <a:ea typeface="メイリオ" panose="020B0604030504040204" pitchFamily="50" charset="-128"/>
                </a:rPr>
                <a:t>把握・管理等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時差入退場の</a:t>
              </a:r>
              <a:r>
                <a:rPr kumimoji="1" lang="ja-JP" altLang="en-US" sz="1600" b="1" dirty="0">
                  <a:latin typeface="メイリオ" panose="020B0604030504040204" pitchFamily="50" charset="-128"/>
                  <a:ea typeface="メイリオ" panose="020B0604030504040204" pitchFamily="50" charset="-128"/>
                </a:rPr>
                <a:t>実施</a:t>
              </a:r>
              <a:r>
                <a:rPr kumimoji="1" lang="ja-JP" altLang="en-US" sz="1600" b="1" dirty="0" smtClean="0">
                  <a:latin typeface="メイリオ" panose="020B0604030504040204" pitchFamily="50" charset="-128"/>
                  <a:ea typeface="メイリオ" panose="020B0604030504040204" pitchFamily="50" charset="-128"/>
                </a:rPr>
                <a:t>や</a:t>
              </a:r>
              <a:r>
                <a:rPr kumimoji="1" lang="ja-JP" altLang="en-US" sz="1600" b="1" dirty="0">
                  <a:latin typeface="メイリオ" panose="020B0604030504040204" pitchFamily="50" charset="-128"/>
                  <a:ea typeface="メイリオ" panose="020B0604030504040204" pitchFamily="50" charset="-128"/>
                </a:rPr>
                <a:t>直行・直帰の</a:t>
              </a:r>
              <a:r>
                <a:rPr kumimoji="1" lang="ja-JP" altLang="en-US" sz="1600" b="1" dirty="0" smtClean="0">
                  <a:latin typeface="メイリオ" panose="020B0604030504040204" pitchFamily="50" charset="-128"/>
                  <a:ea typeface="メイリオ" panose="020B0604030504040204" pitchFamily="50" charset="-128"/>
                </a:rPr>
                <a:t>呼びかけ</a:t>
              </a:r>
              <a:r>
                <a:rPr kumimoji="1" lang="ja-JP" altLang="en-US" sz="1600" b="1" dirty="0">
                  <a:latin typeface="メイリオ" panose="020B0604030504040204" pitchFamily="50" charset="-128"/>
                  <a:ea typeface="メイリオ" panose="020B0604030504040204" pitchFamily="50" charset="-128"/>
                </a:rPr>
                <a:t>等イベント前後の感染防止の注意</a:t>
              </a:r>
              <a:r>
                <a:rPr kumimoji="1" lang="ja-JP" altLang="en-US" sz="1600" b="1" dirty="0" smtClean="0">
                  <a:latin typeface="メイリオ" panose="020B0604030504040204" pitchFamily="50" charset="-128"/>
                  <a:ea typeface="メイリオ" panose="020B0604030504040204" pitchFamily="50" charset="-128"/>
                </a:rPr>
                <a:t>喚起。</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372483"/>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チケット購入時又は入場</a:t>
              </a:r>
              <a:r>
                <a:rPr kumimoji="1" lang="ja-JP" altLang="en-US" sz="1600" b="1" dirty="0">
                  <a:latin typeface="メイリオ" panose="020B0604030504040204" pitchFamily="50" charset="-128"/>
                  <a:ea typeface="メイリオ" panose="020B0604030504040204" pitchFamily="50" charset="-128"/>
                </a:rPr>
                <a:t>時の連絡先確認</a:t>
              </a:r>
              <a:r>
                <a:rPr kumimoji="1" lang="ja-JP" altLang="en-US" sz="1600" b="1" dirty="0" smtClean="0">
                  <a:latin typeface="メイリオ" panose="020B0604030504040204" pitchFamily="50" charset="-128"/>
                  <a:ea typeface="メイリオ" panose="020B0604030504040204" pitchFamily="50" charset="-128"/>
                </a:rPr>
                <a:t>や</a:t>
              </a:r>
              <a:r>
                <a:rPr kumimoji="1" lang="en-US" altLang="ja-JP" sz="1600" b="1" dirty="0" smtClean="0">
                  <a:latin typeface="メイリオ" panose="020B0604030504040204" pitchFamily="50" charset="-128"/>
                  <a:ea typeface="メイリオ" panose="020B0604030504040204" pitchFamily="50" charset="-128"/>
                </a:rPr>
                <a:t>COCOA</a:t>
              </a:r>
              <a:r>
                <a:rPr kumimoji="1" lang="ja-JP" altLang="en-US" sz="1600" b="1" dirty="0" smtClean="0">
                  <a:latin typeface="メイリオ" panose="020B0604030504040204" pitchFamily="50" charset="-128"/>
                  <a:ea typeface="メイリオ" panose="020B0604030504040204" pitchFamily="50" charset="-128"/>
                </a:rPr>
                <a:t>や大阪コロナ追跡システム等</a:t>
              </a:r>
              <a:r>
                <a:rPr kumimoji="1" lang="ja-JP" altLang="en-US" sz="1600" b="1" dirty="0">
                  <a:latin typeface="メイリオ" panose="020B0604030504040204" pitchFamily="50" charset="-128"/>
                  <a:ea typeface="メイリオ" panose="020B0604030504040204" pitchFamily="50" charset="-128"/>
                </a:rPr>
                <a:t>を活用した参加者の</a:t>
              </a:r>
              <a:r>
                <a:rPr kumimoji="1" lang="ja-JP" altLang="en-US" sz="1600" b="1" dirty="0" smtClean="0">
                  <a:latin typeface="メイリオ" panose="020B0604030504040204" pitchFamily="50" charset="-128"/>
                  <a:ea typeface="メイリオ" panose="020B0604030504040204" pitchFamily="50" charset="-128"/>
                </a:rPr>
                <a:t>把握。</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a:t>
              </a:r>
              <a:r>
                <a:rPr kumimoji="1" lang="ja-JP" altLang="en-US" sz="1600" b="1" dirty="0" smtClean="0">
                  <a:latin typeface="メイリオ" panose="020B0604030504040204" pitchFamily="50" charset="-128"/>
                  <a:ea typeface="メイリオ" panose="020B0604030504040204" pitchFamily="50" charset="-128"/>
                </a:rPr>
                <a:t>払戻し措置</a:t>
              </a:r>
              <a:r>
                <a:rPr kumimoji="1" lang="ja-JP" altLang="en-US" sz="1600" b="1" dirty="0">
                  <a:latin typeface="メイリオ" panose="020B0604030504040204" pitchFamily="50" charset="-128"/>
                  <a:ea typeface="メイリオ" panose="020B0604030504040204" pitchFamily="50" charset="-128"/>
                </a:rPr>
                <a:t>等により、有症状者の入場を確実に</a:t>
              </a:r>
              <a:r>
                <a:rPr kumimoji="1" lang="ja-JP" altLang="en-US" sz="1600" b="1" dirty="0" smtClean="0">
                  <a:latin typeface="メイリオ" panose="020B0604030504040204" pitchFamily="50" charset="-128"/>
                  <a:ea typeface="メイリオ" panose="020B0604030504040204" pitchFamily="50" charset="-128"/>
                </a:rPr>
                <a:t>防止。</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45" name="グループ化 44"/>
          <p:cNvGrpSpPr/>
          <p:nvPr/>
        </p:nvGrpSpPr>
        <p:grpSpPr>
          <a:xfrm>
            <a:off x="297318" y="2420642"/>
            <a:ext cx="6387284" cy="2691213"/>
            <a:chOff x="290460" y="2133926"/>
            <a:chExt cx="6387284" cy="2691213"/>
          </a:xfrm>
        </p:grpSpPr>
        <p:sp>
          <p:nvSpPr>
            <p:cNvPr id="46" name="角丸四角形 45"/>
            <p:cNvSpPr/>
            <p:nvPr/>
          </p:nvSpPr>
          <p:spPr>
            <a:xfrm>
              <a:off x="1732166" y="2133926"/>
              <a:ext cx="4945578" cy="2627562"/>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133926"/>
              <a:ext cx="1300216" cy="2582481"/>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⑤</a:t>
              </a:r>
              <a:r>
                <a:rPr kumimoji="1" lang="ja-JP" altLang="en-US" sz="1600" b="1" dirty="0">
                  <a:solidFill>
                    <a:schemeClr val="tx1"/>
                  </a:solidFill>
                  <a:latin typeface="メイリオ" panose="020B0604030504040204" pitchFamily="50" charset="-128"/>
                  <a:ea typeface="メイリオ" panose="020B0604030504040204" pitchFamily="50" charset="-128"/>
                </a:rPr>
                <a:t>飲食の</a:t>
              </a:r>
              <a:r>
                <a:rPr kumimoji="1" lang="ja-JP" altLang="en-US" sz="1600" b="1" dirty="0" smtClean="0">
                  <a:solidFill>
                    <a:schemeClr val="tx1"/>
                  </a:solidFill>
                  <a:latin typeface="メイリオ" panose="020B0604030504040204" pitchFamily="50" charset="-128"/>
                  <a:ea typeface="メイリオ" panose="020B0604030504040204" pitchFamily="50" charset="-128"/>
                </a:rPr>
                <a:t>制限</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正方形/長方形 49"/>
            <p:cNvSpPr/>
            <p:nvPr/>
          </p:nvSpPr>
          <p:spPr>
            <a:xfrm>
              <a:off x="1900610" y="219147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154199"/>
              <a:ext cx="4281536" cy="502702"/>
            </a:xfrm>
            <a:prstGeom prst="rect">
              <a:avLst/>
            </a:prstGeom>
            <a:noFill/>
            <a:ln>
              <a:noFill/>
            </a:ln>
          </p:spPr>
          <p:txBody>
            <a:bodyPr wrap="square" rtlCol="0" anchor="b">
              <a:spAutoFit/>
            </a:bodyPr>
            <a:lstStyle/>
            <a:p>
              <a:pPr lvl="0">
                <a:lnSpc>
                  <a:spcPts val="1600"/>
                </a:lnSpc>
                <a:defRPr/>
              </a:pPr>
              <a:r>
                <a:rPr kumimoji="1" lang="ja-JP" altLang="en-US" sz="1400" b="1" dirty="0" smtClean="0">
                  <a:latin typeface="メイリオ" panose="020B0604030504040204" pitchFamily="50" charset="-128"/>
                  <a:ea typeface="メイリオ" panose="020B0604030504040204" pitchFamily="50" charset="-128"/>
                </a:rPr>
                <a:t>飲食時の感染</a:t>
              </a:r>
              <a:r>
                <a:rPr kumimoji="1" lang="ja-JP" altLang="en-US" sz="1400" b="1" dirty="0">
                  <a:latin typeface="メイリオ" panose="020B0604030504040204" pitchFamily="50" charset="-128"/>
                  <a:ea typeface="メイリオ" panose="020B0604030504040204" pitchFamily="50" charset="-128"/>
                </a:rPr>
                <a:t>防止策（飲食店に求められる感染防止策等を踏まえた十分な対策</a:t>
              </a:r>
              <a:r>
                <a:rPr kumimoji="1" lang="ja-JP" altLang="en-US" sz="1400" b="1" dirty="0" smtClean="0">
                  <a:latin typeface="メイリオ" panose="020B0604030504040204" pitchFamily="50" charset="-128"/>
                  <a:ea typeface="メイリオ" panose="020B0604030504040204" pitchFamily="50" charset="-128"/>
                </a:rPr>
                <a:t>）の徹底。</a:t>
              </a:r>
              <a:endParaRPr kumimoji="1" lang="ja-JP" altLang="en-US" sz="1400" b="1" dirty="0">
                <a:latin typeface="メイリオ" panose="020B0604030504040204" pitchFamily="50" charset="-128"/>
                <a:ea typeface="メイリオ" panose="020B0604030504040204" pitchFamily="50" charset="-128"/>
              </a:endParaRPr>
            </a:p>
          </p:txBody>
        </p:sp>
        <p:sp>
          <p:nvSpPr>
            <p:cNvPr id="62" name="正方形/長方形 61"/>
            <p:cNvSpPr/>
            <p:nvPr/>
          </p:nvSpPr>
          <p:spPr>
            <a:xfrm>
              <a:off x="1894170" y="263143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15128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2957680"/>
              <a:ext cx="4281536" cy="718145"/>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a:t>
              </a:r>
              <a:r>
                <a:rPr kumimoji="1" lang="ja-JP" altLang="en-US" sz="1400" b="1" dirty="0" smtClean="0">
                  <a:latin typeface="メイリオ" panose="020B0604030504040204" pitchFamily="50" charset="-128"/>
                  <a:ea typeface="メイリオ" panose="020B0604030504040204" pitchFamily="50" charset="-128"/>
                </a:rPr>
                <a:t>エリア</a:t>
              </a:r>
              <a:r>
                <a:rPr kumimoji="1" lang="ja-JP" altLang="en-US" sz="1400" b="1" dirty="0">
                  <a:latin typeface="メイリオ" panose="020B0604030504040204" pitchFamily="50" charset="-128"/>
                  <a:ea typeface="メイリオ" panose="020B0604030504040204" pitchFamily="50" charset="-128"/>
                </a:rPr>
                <a:t>以外（例：観客席等）は自粛</a:t>
              </a:r>
              <a:r>
                <a:rPr kumimoji="1" lang="ja-JP" altLang="en-US" sz="1400" b="1" dirty="0" smtClean="0">
                  <a:latin typeface="メイリオ" panose="020B0604030504040204" pitchFamily="50" charset="-128"/>
                  <a:ea typeface="メイリオ" panose="020B0604030504040204" pitchFamily="50" charset="-128"/>
                </a:rPr>
                <a:t>。</a:t>
              </a:r>
              <a:endParaRPr kumimoji="1" lang="ja-JP" altLang="en-US" sz="14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2357890" y="2662464"/>
              <a:ext cx="4281536" cy="307777"/>
            </a:xfrm>
            <a:prstGeom prst="rect">
              <a:avLst/>
            </a:prstGeom>
            <a:noFill/>
            <a:ln>
              <a:noFill/>
            </a:ln>
          </p:spPr>
          <p:txBody>
            <a:bodyPr wrap="square" rtlCol="0" anchor="b">
              <a:spAutoFit/>
            </a:bodyPr>
            <a:lstStyle/>
            <a:p>
              <a:pPr lvl="0">
                <a:lnSpc>
                  <a:spcPts val="1600"/>
                </a:lnSpc>
                <a:defRPr/>
              </a:pPr>
              <a:r>
                <a:rPr kumimoji="1" lang="ja-JP" altLang="en-US" sz="1400" b="1" dirty="0" smtClean="0">
                  <a:latin typeface="メイリオ" panose="020B0604030504040204" pitchFamily="50" charset="-128"/>
                  <a:ea typeface="メイリオ" panose="020B0604030504040204" pitchFamily="50" charset="-128"/>
                </a:rPr>
                <a:t>飲食中以外のマスク着用の推奨。</a:t>
              </a:r>
              <a:endParaRPr kumimoji="1" lang="ja-JP" altLang="en-US" sz="1400" b="1" dirty="0">
                <a:latin typeface="メイリオ" panose="020B0604030504040204" pitchFamily="50" charset="-128"/>
                <a:ea typeface="メイリオ" panose="020B0604030504040204" pitchFamily="50" charset="-128"/>
              </a:endParaRPr>
            </a:p>
          </p:txBody>
        </p:sp>
        <p:sp>
          <p:nvSpPr>
            <p:cNvPr id="76" name="正方形/長方形 75"/>
            <p:cNvSpPr/>
            <p:nvPr/>
          </p:nvSpPr>
          <p:spPr>
            <a:xfrm>
              <a:off x="1892223" y="435160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4331414"/>
              <a:ext cx="4281536" cy="493725"/>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自治体等の</a:t>
              </a:r>
              <a:r>
                <a:rPr kumimoji="1" lang="ja-JP" altLang="en-US" sz="1400" b="1" dirty="0" smtClean="0">
                  <a:latin typeface="メイリオ" panose="020B0604030504040204" pitchFamily="50" charset="-128"/>
                  <a:ea typeface="メイリオ" panose="020B0604030504040204" pitchFamily="50" charset="-128"/>
                </a:rPr>
                <a:t>要請に従った飲食</a:t>
              </a:r>
              <a:r>
                <a:rPr kumimoji="1" lang="ja-JP" altLang="en-US" sz="1400" b="1" dirty="0">
                  <a:latin typeface="メイリオ" panose="020B0604030504040204" pitchFamily="50" charset="-128"/>
                  <a:ea typeface="メイリオ" panose="020B0604030504040204" pitchFamily="50" charset="-128"/>
                </a:rPr>
                <a:t>・酒類提供の</a:t>
              </a:r>
              <a:r>
                <a:rPr kumimoji="1" lang="ja-JP" altLang="en-US" sz="1400" b="1" dirty="0" smtClean="0">
                  <a:latin typeface="メイリオ" panose="020B0604030504040204" pitchFamily="50" charset="-128"/>
                  <a:ea typeface="メイリオ" panose="020B0604030504040204" pitchFamily="50" charset="-128"/>
                </a:rPr>
                <a:t>可否判断</a:t>
              </a:r>
              <a:r>
                <a:rPr kumimoji="1" lang="ja-JP" altLang="en-US" sz="1100" b="1" dirty="0" smtClean="0">
                  <a:latin typeface="メイリオ" panose="020B0604030504040204" pitchFamily="50" charset="-128"/>
                  <a:ea typeface="メイリオ" panose="020B0604030504040204" pitchFamily="50" charset="-128"/>
                </a:rPr>
                <a:t>（</a:t>
              </a:r>
              <a:r>
                <a:rPr kumimoji="1" lang="ja-JP" altLang="en-US" sz="1100" b="1" dirty="0">
                  <a:latin typeface="メイリオ" panose="020B0604030504040204" pitchFamily="50" charset="-128"/>
                  <a:ea typeface="メイリオ" panose="020B0604030504040204" pitchFamily="50" charset="-128"/>
                </a:rPr>
                <a:t>提供する場合には飲酒</a:t>
              </a:r>
              <a:r>
                <a:rPr kumimoji="1" lang="ja-JP" altLang="en-US" sz="1100" b="1" dirty="0" smtClean="0">
                  <a:latin typeface="メイリオ" panose="020B0604030504040204" pitchFamily="50" charset="-128"/>
                  <a:ea typeface="メイリオ" panose="020B0604030504040204" pitchFamily="50" charset="-128"/>
                </a:rPr>
                <a:t>に伴う大声</a:t>
              </a:r>
              <a:r>
                <a:rPr kumimoji="1" lang="ja-JP" altLang="en-US" sz="1100" b="1" dirty="0">
                  <a:latin typeface="メイリオ" panose="020B0604030504040204" pitchFamily="50" charset="-128"/>
                  <a:ea typeface="メイリオ" panose="020B0604030504040204" pitchFamily="50" charset="-128"/>
                </a:rPr>
                <a:t>等を</a:t>
              </a:r>
              <a:r>
                <a:rPr kumimoji="1" lang="ja-JP" altLang="en-US" sz="1100" b="1" dirty="0" smtClean="0">
                  <a:latin typeface="メイリオ" panose="020B0604030504040204" pitchFamily="50" charset="-128"/>
                  <a:ea typeface="メイリオ" panose="020B0604030504040204" pitchFamily="50" charset="-128"/>
                </a:rPr>
                <a:t>防ぐ対策</a:t>
              </a:r>
              <a:r>
                <a:rPr kumimoji="1" lang="ja-JP" altLang="en-US" sz="1100" b="1" dirty="0">
                  <a:latin typeface="メイリオ" panose="020B0604030504040204" pitchFamily="50" charset="-128"/>
                  <a:ea typeface="メイリオ" panose="020B0604030504040204" pitchFamily="50" charset="-128"/>
                </a:rPr>
                <a:t>を</a:t>
              </a:r>
              <a:r>
                <a:rPr kumimoji="1" lang="ja-JP" altLang="en-US" sz="1100" b="1" dirty="0" smtClean="0">
                  <a:latin typeface="メイリオ" panose="020B0604030504040204" pitchFamily="50" charset="-128"/>
                  <a:ea typeface="メイリオ" panose="020B0604030504040204" pitchFamily="50" charset="-128"/>
                </a:rPr>
                <a:t>検討。）。</a:t>
              </a:r>
              <a:endParaRPr kumimoji="1" lang="ja-JP" altLang="en-US" sz="1100" b="1" dirty="0">
                <a:latin typeface="メイリオ" panose="020B0604030504040204" pitchFamily="50" charset="-128"/>
                <a:ea typeface="メイリオ" panose="020B0604030504040204" pitchFamily="50" charset="-128"/>
              </a:endParaRP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⑥</a:t>
              </a:r>
              <a:r>
                <a:rPr kumimoji="1" lang="ja-JP" altLang="en-US" sz="1600" b="1" dirty="0">
                  <a:solidFill>
                    <a:schemeClr val="tx1"/>
                  </a:solidFill>
                  <a:latin typeface="メイリオ" panose="020B0604030504040204" pitchFamily="50" charset="-128"/>
                  <a:ea typeface="メイリオ" panose="020B0604030504040204" pitchFamily="50" charset="-128"/>
                </a:rPr>
                <a:t>出演者等</a:t>
              </a:r>
              <a:r>
                <a:rPr kumimoji="1" lang="ja-JP" altLang="en-US" sz="1600" b="1" dirty="0" smtClean="0">
                  <a:solidFill>
                    <a:schemeClr val="tx1"/>
                  </a:solidFill>
                  <a:latin typeface="メイリオ" panose="020B0604030504040204" pitchFamily="50" charset="-128"/>
                  <a:ea typeface="メイリオ" panose="020B0604030504040204" pitchFamily="50" charset="-128"/>
                </a:rPr>
                <a:t>の感染</a:t>
              </a:r>
              <a:r>
                <a:rPr kumimoji="1" lang="ja-JP" altLang="en-US" sz="1600" b="1" dirty="0">
                  <a:solidFill>
                    <a:schemeClr val="tx1"/>
                  </a:solidFill>
                  <a:latin typeface="メイリオ" panose="020B0604030504040204" pitchFamily="50" charset="-128"/>
                  <a:ea typeface="メイリオ" panose="020B0604030504040204" pitchFamily="50" charset="-128"/>
                </a:rPr>
                <a:t>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a:t>
              </a:r>
              <a:r>
                <a:rPr kumimoji="1" lang="ja-JP" altLang="en-US" sz="1600" b="1" dirty="0" smtClean="0">
                  <a:latin typeface="メイリオ" panose="020B0604030504040204" pitchFamily="50" charset="-128"/>
                  <a:ea typeface="メイリオ" panose="020B0604030504040204" pitchFamily="50" charset="-128"/>
                </a:rPr>
                <a:t>から出演者</a:t>
              </a:r>
              <a:r>
                <a:rPr kumimoji="1" lang="ja-JP" altLang="en-US" sz="1600" b="1" dirty="0">
                  <a:latin typeface="メイリオ" panose="020B0604030504040204" pitchFamily="50" charset="-128"/>
                  <a:ea typeface="メイリオ" panose="020B0604030504040204" pitchFamily="50" charset="-128"/>
                </a:rPr>
                <a:t>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a:t>
              </a:r>
              <a:r>
                <a:rPr kumimoji="1" lang="ja-JP" altLang="en-US" sz="1600" b="1"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イベント</a:t>
              </a:r>
              <a:r>
                <a:rPr kumimoji="1" lang="ja-JP" altLang="en-US" sz="1600" b="1" dirty="0" smtClean="0">
                  <a:latin typeface="メイリオ" panose="020B0604030504040204" pitchFamily="50" charset="-128"/>
                  <a:ea typeface="メイリオ" panose="020B0604030504040204" pitchFamily="50" charset="-128"/>
                </a:rPr>
                <a:t>開催前</a:t>
              </a:r>
              <a:r>
                <a:rPr kumimoji="1" lang="ja-JP" altLang="en-US" sz="1600" b="1" dirty="0">
                  <a:latin typeface="メイリオ" panose="020B0604030504040204" pitchFamily="50" charset="-128"/>
                  <a:ea typeface="メイリオ" panose="020B0604030504040204" pitchFamily="50" charset="-128"/>
                </a:rPr>
                <a:t>も含め、声を発出する</a:t>
              </a:r>
              <a:r>
                <a:rPr kumimoji="1" lang="ja-JP" altLang="en-US" sz="1600" b="1" dirty="0" smtClean="0">
                  <a:latin typeface="メイリオ" panose="020B0604030504040204" pitchFamily="50" charset="-128"/>
                  <a:ea typeface="メイリオ" panose="020B0604030504040204" pitchFamily="50" charset="-128"/>
                </a:rPr>
                <a:t>出演者</a:t>
              </a:r>
              <a:r>
                <a:rPr kumimoji="1" lang="ja-JP" altLang="en-US" sz="1600" b="1" dirty="0">
                  <a:latin typeface="メイリオ" panose="020B0604030504040204" pitchFamily="50" charset="-128"/>
                  <a:ea typeface="メイリオ" panose="020B0604030504040204" pitchFamily="50" charset="-128"/>
                </a:rPr>
                <a:t>やスタッフ等の関係者間での感染リスクに</a:t>
              </a:r>
              <a:r>
                <a:rPr kumimoji="1" lang="ja-JP" altLang="en-US" sz="1600" b="1" dirty="0" smtClean="0">
                  <a:latin typeface="メイリオ" panose="020B0604030504040204" pitchFamily="50" charset="-128"/>
                  <a:ea typeface="メイリオ" panose="020B0604030504040204" pitchFamily="50" charset="-128"/>
                </a:rPr>
                <a:t>対処する。</a:t>
              </a:r>
              <a:endParaRPr kumimoji="1" lang="ja-JP" altLang="en-US" sz="1600" b="1" dirty="0">
                <a:latin typeface="メイリオ" panose="020B0604030504040204" pitchFamily="50" charset="-128"/>
                <a:ea typeface="メイリオ" panose="020B0604030504040204" pitchFamily="50" charset="-128"/>
              </a:endParaRP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出演者やスタッフ等と</a:t>
              </a:r>
              <a:r>
                <a:rPr kumimoji="1" lang="ja-JP" altLang="en-US" sz="1600" b="1" dirty="0">
                  <a:latin typeface="メイリオ" panose="020B0604030504040204" pitchFamily="50" charset="-128"/>
                  <a:ea typeface="メイリオ" panose="020B0604030504040204" pitchFamily="50" charset="-128"/>
                </a:rPr>
                <a:t>観客</a:t>
              </a:r>
              <a:r>
                <a:rPr kumimoji="1" lang="ja-JP" altLang="en-US" sz="1600" b="1" dirty="0" smtClean="0">
                  <a:latin typeface="メイリオ" panose="020B0604030504040204" pitchFamily="50" charset="-128"/>
                  <a:ea typeface="メイリオ" panose="020B0604030504040204" pitchFamily="50" charset="-128"/>
                </a:rPr>
                <a:t>がイベント前後</a:t>
              </a:r>
              <a:r>
                <a:rPr kumimoji="1" lang="ja-JP" altLang="en-US" sz="1600" b="1" dirty="0">
                  <a:latin typeface="メイリオ" panose="020B0604030504040204" pitchFamily="50" charset="-128"/>
                  <a:ea typeface="メイリオ" panose="020B0604030504040204" pitchFamily="50" charset="-128"/>
                </a:rPr>
                <a:t>・休憩時間等に接触しないよう確実な措置を</a:t>
              </a:r>
              <a:r>
                <a:rPr kumimoji="1" lang="ja-JP" altLang="en-US" sz="1600" b="1" dirty="0" smtClean="0">
                  <a:latin typeface="メイリオ" panose="020B0604030504040204" pitchFamily="50" charset="-128"/>
                  <a:ea typeface="メイリオ" panose="020B0604030504040204" pitchFamily="50" charset="-128"/>
                </a:rPr>
                <a:t>講じる（誘導スタッフ等必要な場合を除く。）。</a:t>
              </a:r>
              <a:endParaRPr kumimoji="1" lang="ja-JP" altLang="en-US" sz="1600" b="1" dirty="0">
                <a:latin typeface="メイリオ" panose="020B0604030504040204" pitchFamily="50" charset="-128"/>
                <a:ea typeface="メイリオ" panose="020B0604030504040204" pitchFamily="50" charset="-128"/>
              </a:endParaRP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smtClean="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smtClean="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4" name="正方形/長方形 43"/>
          <p:cNvSpPr/>
          <p:nvPr/>
        </p:nvSpPr>
        <p:spPr>
          <a:xfrm>
            <a:off x="1915762" y="403102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2" name="テキスト ボックス 1"/>
          <p:cNvSpPr txBox="1"/>
          <p:nvPr/>
        </p:nvSpPr>
        <p:spPr>
          <a:xfrm>
            <a:off x="2380500" y="3965090"/>
            <a:ext cx="4281536" cy="523220"/>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飲食提供</a:t>
            </a:r>
            <a:r>
              <a:rPr kumimoji="1" lang="ja-JP" altLang="en-US" sz="1400" b="1" dirty="0" smtClean="0">
                <a:latin typeface="メイリオ" panose="020B0604030504040204" pitchFamily="50" charset="-128"/>
                <a:ea typeface="メイリオ" panose="020B0604030504040204" pitchFamily="50" charset="-128"/>
              </a:rPr>
              <a:t>は業種別ガイドラインの遵守、同一テーブル</a:t>
            </a:r>
            <a:r>
              <a:rPr kumimoji="1" lang="en-US" altLang="ja-JP" sz="1400" b="1" dirty="0" smtClean="0">
                <a:latin typeface="メイリオ" panose="020B0604030504040204" pitchFamily="50" charset="-128"/>
                <a:ea typeface="メイリオ" panose="020B0604030504040204" pitchFamily="50" charset="-128"/>
              </a:rPr>
              <a:t>4</a:t>
            </a:r>
            <a:r>
              <a:rPr kumimoji="1" lang="ja-JP" altLang="en-US" sz="1400" b="1" dirty="0" smtClean="0">
                <a:latin typeface="メイリオ" panose="020B0604030504040204" pitchFamily="50" charset="-128"/>
                <a:ea typeface="メイリオ" panose="020B0604030504040204" pitchFamily="50" charset="-128"/>
              </a:rPr>
              <a:t>人以内など、業態に応じた感染防止策を講じる</a:t>
            </a:r>
            <a:endParaRPr kumimoji="1" lang="ja-JP" altLang="en-US" sz="1400" b="1" dirty="0">
              <a:latin typeface="メイリオ" panose="020B0604030504040204" pitchFamily="50" charset="-128"/>
              <a:ea typeface="メイリオ" panose="020B0604030504040204" pitchFamily="50" charset="-128"/>
            </a:endParaRPr>
          </a:p>
        </p:txBody>
      </p:sp>
      <p:sp>
        <p:nvSpPr>
          <p:cNvPr id="47" name="円/楕円 46"/>
          <p:cNvSpPr/>
          <p:nvPr/>
        </p:nvSpPr>
        <p:spPr>
          <a:xfrm>
            <a:off x="1944624" y="2502182"/>
            <a:ext cx="187058" cy="20809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p:nvPr/>
        </p:nvSpPr>
        <p:spPr>
          <a:xfrm>
            <a:off x="1944624" y="2935313"/>
            <a:ext cx="187058" cy="20809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円/楕円 50"/>
          <p:cNvSpPr/>
          <p:nvPr/>
        </p:nvSpPr>
        <p:spPr>
          <a:xfrm>
            <a:off x="1928582" y="5405800"/>
            <a:ext cx="187058" cy="20809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a:off x="1928582" y="6063534"/>
            <a:ext cx="187058" cy="20809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52"/>
          <p:cNvSpPr/>
          <p:nvPr/>
        </p:nvSpPr>
        <p:spPr>
          <a:xfrm>
            <a:off x="1928582" y="6721256"/>
            <a:ext cx="187058" cy="20809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円/楕円 53"/>
          <p:cNvSpPr/>
          <p:nvPr/>
        </p:nvSpPr>
        <p:spPr>
          <a:xfrm>
            <a:off x="1928582" y="7523356"/>
            <a:ext cx="187058" cy="20809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a:off x="1944624" y="8165042"/>
            <a:ext cx="187058" cy="20809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円/楕円 55"/>
          <p:cNvSpPr/>
          <p:nvPr/>
        </p:nvSpPr>
        <p:spPr>
          <a:xfrm>
            <a:off x="1944624" y="8919024"/>
            <a:ext cx="187058" cy="20809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46402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3910</TotalTime>
  <Words>1113</Words>
  <Application/>
  <PresentationFormat>A4 210 x 297 mm</PresentationFormat>
  <Paragraphs>107</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新谷 知也</cp:lastModifiedBy>
  <cp:revision>580</cp:revision>
  <cp:lastPrinted>2021-11-05T07:30:46Z</cp:lastPrinted>
  <dcterms:created xsi:type="dcterms:W3CDTF">2021-06-21T06:44:25Z</dcterms:created>
  <dcterms:modified xsi:type="dcterms:W3CDTF">2021-12-01T01:49:52Z</dcterms:modified>
</cp:coreProperties>
</file>